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811700"/>
  <p:notesSz cx="6858000" cy="9144000"/>
  <p:defaultTextStyle>
    <a:defPPr>
      <a:defRPr lang="en-US"/>
    </a:defPPr>
    <a:lvl1pPr marL="0" algn="l" defTabSz="441361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206806" algn="l" defTabSz="441361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413612" algn="l" defTabSz="441361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620414" algn="l" defTabSz="441361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827220" algn="l" defTabSz="441361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1034030" algn="l" defTabSz="441361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240836" algn="l" defTabSz="441361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447638" algn="l" defTabSz="441361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654444" algn="l" defTabSz="441361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Hodgson" initials="C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  <a:srgbClr val="4D62FF"/>
    <a:srgbClr val="F8FFB3"/>
    <a:srgbClr val="FAFF8A"/>
    <a:srgbClr val="C5F7F2"/>
    <a:srgbClr val="8DC3FF"/>
    <a:srgbClr val="99F1E9"/>
    <a:srgbClr val="3964DE"/>
    <a:srgbClr val="688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4992" autoAdjust="0"/>
    <p:restoredTop sz="96337" autoAdjust="0"/>
  </p:normalViewPr>
  <p:slideViewPr>
    <p:cSldViewPr>
      <p:cViewPr>
        <p:scale>
          <a:sx n="50" d="100"/>
          <a:sy n="50" d="100"/>
        </p:scale>
        <p:origin x="660" y="-8502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0275213" cy="4281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302752" y="634258"/>
            <a:ext cx="29669709" cy="4160662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8477-74F7-4393-B9C9-1811452D094B}" type="datetimeFigureOut">
              <a:rPr lang="en-GB" smtClean="0"/>
              <a:pPr/>
              <a:t>15/06/2016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43735" y="18369465"/>
            <a:ext cx="23666352" cy="15380499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072580" y="18382158"/>
            <a:ext cx="3941168" cy="1535513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536321" y="19580877"/>
            <a:ext cx="3013695" cy="12957675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74970" y="19075002"/>
            <a:ext cx="23003882" cy="14016860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781697" y="28873665"/>
            <a:ext cx="2522934" cy="2854113"/>
          </a:xfrm>
        </p:spPr>
        <p:txBody>
          <a:bodyPr/>
          <a:lstStyle>
            <a:lvl1pPr algn="ctr">
              <a:defRPr sz="12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680C3B-2939-4E57-948E-04480F50AB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793943" y="28461709"/>
            <a:ext cx="22365935" cy="4147372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84500" y="19598257"/>
            <a:ext cx="22384812" cy="12970359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288" y="29016820"/>
            <a:ext cx="21697236" cy="2854113"/>
          </a:xfrm>
        </p:spPr>
        <p:txBody>
          <a:bodyPr>
            <a:normAutofit/>
          </a:bodyPr>
          <a:lstStyle>
            <a:lvl1pPr marL="0" indent="0" algn="ctr">
              <a:buNone/>
              <a:defRPr sz="8300" cap="all" spc="1369" baseline="0">
                <a:solidFill>
                  <a:srgbClr val="FFFFFF"/>
                </a:solidFill>
              </a:defRPr>
            </a:lvl1pPr>
            <a:lvl2pPr marL="2086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0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7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4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0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07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4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146" y="20145057"/>
            <a:ext cx="21949529" cy="7610975"/>
          </a:xfrm>
        </p:spPr>
        <p:txBody>
          <a:bodyPr anchor="b" anchorCtr="0">
            <a:noAutofit/>
          </a:bodyPr>
          <a:lstStyle>
            <a:lvl1pPr>
              <a:defRPr sz="183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8477-74F7-4393-B9C9-1811452D094B}" type="datetimeFigureOut">
              <a:rPr lang="en-GB" smtClean="0"/>
              <a:pPr/>
              <a:t>15/06/2016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0C3B-2939-4E57-948E-04480F50AB6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718669" y="1427063"/>
            <a:ext cx="6155960" cy="38221111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marL="0" algn="ctr" defTabSz="4173663" rtl="0" eaLnBrk="1" latinLnBrk="0" hangingPunct="1"/>
            <a:endParaRPr lang="en-US" sz="83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28321" y="2193706"/>
            <a:ext cx="5536665" cy="366878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337404" y="2468495"/>
            <a:ext cx="4918499" cy="3613824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5" y="2378426"/>
            <a:ext cx="20435769" cy="361521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8477-74F7-4393-B9C9-1811452D094B}" type="datetimeFigureOut">
              <a:rPr lang="en-GB" smtClean="0"/>
              <a:pPr/>
              <a:t>15/06/2016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0C3B-2939-4E57-948E-04480F50AB6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8477-74F7-4393-B9C9-1811452D094B}" type="datetimeFigureOut">
              <a:rPr lang="en-GB" smtClean="0"/>
              <a:pPr/>
              <a:t>15/06/2016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0C3B-2939-4E57-948E-04480F50AB6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0275213" cy="4281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302752" y="634258"/>
            <a:ext cx="29669709" cy="4160662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8477-74F7-4393-B9C9-1811452D094B}" type="datetimeFigureOut">
              <a:rPr lang="en-GB" smtClean="0"/>
              <a:pPr/>
              <a:t>15/06/2016</a:t>
            </a:fld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496464" y="18393178"/>
            <a:ext cx="27365429" cy="15380499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79474" y="19027428"/>
            <a:ext cx="26599410" cy="14016860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0C3B-2939-4E57-948E-04480F50AB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60" y="19978791"/>
            <a:ext cx="25481638" cy="8086662"/>
          </a:xfrm>
        </p:spPr>
        <p:txBody>
          <a:bodyPr anchor="b" anchorCtr="0">
            <a:noAutofit/>
          </a:bodyPr>
          <a:lstStyle>
            <a:lvl1pPr algn="ctr" defTabSz="4173663" rtl="0" eaLnBrk="1" latinLnBrk="0" hangingPunct="1">
              <a:spcBef>
                <a:spcPct val="0"/>
              </a:spcBef>
              <a:buNone/>
              <a:defRPr lang="en-US" sz="183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36525" y="28350868"/>
            <a:ext cx="25885307" cy="4147372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360" y="28762818"/>
            <a:ext cx="25481638" cy="326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9200" cap="all" spc="1142" baseline="0">
                <a:solidFill>
                  <a:srgbClr val="FFFFFF"/>
                </a:solidFill>
              </a:defRPr>
            </a:lvl1pPr>
            <a:lvl2pPr marL="2086836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17366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049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4733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3416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20993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0782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69465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37397" y="19503121"/>
            <a:ext cx="25883581" cy="12970359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888" y="2549310"/>
            <a:ext cx="27350569" cy="64887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0883" y="10731462"/>
            <a:ext cx="13371552" cy="27513653"/>
          </a:xfrm>
        </p:spPr>
        <p:txBody>
          <a:bodyPr/>
          <a:lstStyle>
            <a:lvl1pPr>
              <a:defRPr sz="12600"/>
            </a:lvl1pPr>
            <a:lvl2pPr>
              <a:defRPr sz="109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0731462"/>
            <a:ext cx="13371552" cy="27513653"/>
          </a:xfrm>
        </p:spPr>
        <p:txBody>
          <a:bodyPr/>
          <a:lstStyle>
            <a:lvl1pPr>
              <a:defRPr sz="12600"/>
            </a:lvl1pPr>
            <a:lvl2pPr>
              <a:defRPr sz="109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8477-74F7-4393-B9C9-1811452D094B}" type="datetimeFigureOut">
              <a:rPr lang="en-GB" smtClean="0"/>
              <a:pPr/>
              <a:t>15/06/2016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0C3B-2939-4E57-948E-04480F50AB6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888" y="2549310"/>
            <a:ext cx="27350569" cy="648871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885" y="10752489"/>
            <a:ext cx="13376810" cy="3993775"/>
          </a:xfrm>
        </p:spPr>
        <p:txBody>
          <a:bodyPr anchor="b">
            <a:noAutofit/>
          </a:bodyPr>
          <a:lstStyle>
            <a:lvl1pPr marL="0" indent="0" algn="ctr">
              <a:buNone/>
              <a:defRPr sz="10000" b="1"/>
            </a:lvl1pPr>
            <a:lvl2pPr marL="2086836" indent="0">
              <a:buNone/>
              <a:defRPr sz="9200" b="1"/>
            </a:lvl2pPr>
            <a:lvl3pPr marL="4173663" indent="0">
              <a:buNone/>
              <a:defRPr sz="8300" b="1"/>
            </a:lvl3pPr>
            <a:lvl4pPr marL="6260494" indent="0">
              <a:buNone/>
              <a:defRPr sz="7400" b="1"/>
            </a:lvl4pPr>
            <a:lvl5pPr marL="8347330" indent="0">
              <a:buNone/>
              <a:defRPr sz="7400" b="1"/>
            </a:lvl5pPr>
            <a:lvl6pPr marL="10434162" indent="0">
              <a:buNone/>
              <a:defRPr sz="7400" b="1"/>
            </a:lvl6pPr>
            <a:lvl7pPr marL="12520993" indent="0">
              <a:buNone/>
              <a:defRPr sz="7400" b="1"/>
            </a:lvl7pPr>
            <a:lvl8pPr marL="14607824" indent="0">
              <a:buNone/>
              <a:defRPr sz="7400" b="1"/>
            </a:lvl8pPr>
            <a:lvl9pPr marL="1669465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0885" y="15221939"/>
            <a:ext cx="13376810" cy="23021194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5" y="10752489"/>
            <a:ext cx="13382064" cy="3993775"/>
          </a:xfrm>
        </p:spPr>
        <p:txBody>
          <a:bodyPr anchor="b">
            <a:noAutofit/>
          </a:bodyPr>
          <a:lstStyle>
            <a:lvl1pPr marL="0" indent="0" algn="ctr">
              <a:buNone/>
              <a:defRPr sz="10000" b="1"/>
            </a:lvl1pPr>
            <a:lvl2pPr marL="2086836" indent="0">
              <a:buNone/>
              <a:defRPr sz="9200" b="1"/>
            </a:lvl2pPr>
            <a:lvl3pPr marL="4173663" indent="0">
              <a:buNone/>
              <a:defRPr sz="8300" b="1"/>
            </a:lvl3pPr>
            <a:lvl4pPr marL="6260494" indent="0">
              <a:buNone/>
              <a:defRPr sz="7400" b="1"/>
            </a:lvl4pPr>
            <a:lvl5pPr marL="8347330" indent="0">
              <a:buNone/>
              <a:defRPr sz="7400" b="1"/>
            </a:lvl5pPr>
            <a:lvl6pPr marL="10434162" indent="0">
              <a:buNone/>
              <a:defRPr sz="7400" b="1"/>
            </a:lvl6pPr>
            <a:lvl7pPr marL="12520993" indent="0">
              <a:buNone/>
              <a:defRPr sz="7400" b="1"/>
            </a:lvl7pPr>
            <a:lvl8pPr marL="14607824" indent="0">
              <a:buNone/>
              <a:defRPr sz="7400" b="1"/>
            </a:lvl8pPr>
            <a:lvl9pPr marL="1669465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5" y="15221939"/>
            <a:ext cx="13382064" cy="23021194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8477-74F7-4393-B9C9-1811452D094B}" type="datetimeFigureOut">
              <a:rPr lang="en-GB" smtClean="0"/>
              <a:pPr/>
              <a:t>15/06/2016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0C3B-2939-4E57-948E-04480F50AB6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8477-74F7-4393-B9C9-1811452D094B}" type="datetimeFigureOut">
              <a:rPr lang="en-GB" smtClean="0"/>
              <a:pPr/>
              <a:t>15/06/2016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0C3B-2939-4E57-948E-04480F50AB6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275213" cy="4281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302752" y="634258"/>
            <a:ext cx="29669709" cy="4160662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8477-74F7-4393-B9C9-1811452D094B}" type="datetimeFigureOut">
              <a:rPr lang="en-GB" smtClean="0"/>
              <a:pPr/>
              <a:t>15/06/2016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0C3B-2939-4E57-948E-04480F50AB6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0275213" cy="4281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302752" y="634258"/>
            <a:ext cx="29669709" cy="4160662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70" y="4281177"/>
            <a:ext cx="15137607" cy="32822316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8477-74F7-4393-B9C9-1811452D094B}" type="datetimeFigureOut">
              <a:rPr lang="en-GB" smtClean="0"/>
              <a:pPr/>
              <a:t>15/06/2016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0C3B-2939-4E57-948E-04480F50AB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54240" y="9399547"/>
            <a:ext cx="8994378" cy="219957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40487" y="10253292"/>
            <a:ext cx="8221901" cy="20190592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6111" y="18551748"/>
            <a:ext cx="7610636" cy="10940766"/>
          </a:xfrm>
        </p:spPr>
        <p:txBody>
          <a:bodyPr/>
          <a:lstStyle>
            <a:lvl1pPr marL="0" indent="0">
              <a:spcBef>
                <a:spcPts val="1827"/>
              </a:spcBef>
              <a:buNone/>
              <a:defRPr sz="6500">
                <a:solidFill>
                  <a:schemeClr val="accent1">
                    <a:lumMod val="50000"/>
                  </a:schemeClr>
                </a:solidFill>
              </a:defRPr>
            </a:lvl1pPr>
            <a:lvl2pPr marL="2086836" indent="0">
              <a:buNone/>
              <a:defRPr sz="5700"/>
            </a:lvl2pPr>
            <a:lvl3pPr marL="4173663" indent="0">
              <a:buNone/>
              <a:defRPr sz="4400"/>
            </a:lvl3pPr>
            <a:lvl4pPr marL="6260494" indent="0">
              <a:buNone/>
              <a:defRPr sz="3900"/>
            </a:lvl4pPr>
            <a:lvl5pPr marL="8347330" indent="0">
              <a:buNone/>
              <a:defRPr sz="3900"/>
            </a:lvl5pPr>
            <a:lvl6pPr marL="10434162" indent="0">
              <a:buNone/>
              <a:defRPr sz="3900"/>
            </a:lvl6pPr>
            <a:lvl7pPr marL="12520993" indent="0">
              <a:buNone/>
              <a:defRPr sz="3900"/>
            </a:lvl7pPr>
            <a:lvl8pPr marL="14607824" indent="0">
              <a:buNone/>
              <a:defRPr sz="3900"/>
            </a:lvl8pPr>
            <a:lvl9pPr marL="16694656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111" y="10826612"/>
            <a:ext cx="7610636" cy="7438799"/>
          </a:xfrm>
        </p:spPr>
        <p:txBody>
          <a:bodyPr anchor="b">
            <a:normAutofit/>
          </a:bodyPr>
          <a:lstStyle>
            <a:lvl1pPr algn="l">
              <a:defRPr sz="92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0275213" cy="4281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302752" y="634258"/>
            <a:ext cx="29669709" cy="4160662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0641" y="3879388"/>
            <a:ext cx="25733931" cy="27040187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14400"/>
            </a:lvl1pPr>
            <a:lvl2pPr marL="2086836" indent="0">
              <a:buNone/>
              <a:defRPr sz="12600"/>
            </a:lvl2pPr>
            <a:lvl3pPr marL="4173663" indent="0">
              <a:buNone/>
              <a:defRPr sz="10900"/>
            </a:lvl3pPr>
            <a:lvl4pPr marL="6260494" indent="0">
              <a:buNone/>
              <a:defRPr sz="9200"/>
            </a:lvl4pPr>
            <a:lvl5pPr marL="8347330" indent="0">
              <a:buNone/>
              <a:defRPr sz="9200"/>
            </a:lvl5pPr>
            <a:lvl6pPr marL="10434162" indent="0">
              <a:buNone/>
              <a:defRPr sz="9200"/>
            </a:lvl6pPr>
            <a:lvl7pPr marL="12520993" indent="0">
              <a:buNone/>
              <a:defRPr sz="9200"/>
            </a:lvl7pPr>
            <a:lvl8pPr marL="14607824" indent="0">
              <a:buNone/>
              <a:defRPr sz="9200"/>
            </a:lvl8pPr>
            <a:lvl9pPr marL="16694656" indent="0">
              <a:buNone/>
              <a:defRPr sz="9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8477-74F7-4393-B9C9-1811452D094B}" type="datetimeFigureOut">
              <a:rPr lang="en-GB" smtClean="0"/>
              <a:pPr/>
              <a:t>15/06/2016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0C3B-2939-4E57-948E-04480F50AB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270641" y="30919564"/>
            <a:ext cx="25733931" cy="856234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2939" y="31395249"/>
            <a:ext cx="25165659" cy="750936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027528" y="35200730"/>
            <a:ext cx="24264250" cy="2819755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05069" y="31680658"/>
            <a:ext cx="26309160" cy="684987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66215" y="35311586"/>
            <a:ext cx="23986868" cy="25077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0" cap="all" spc="1142" baseline="0">
                <a:solidFill>
                  <a:srgbClr val="FFFFFF"/>
                </a:solidFill>
              </a:defRPr>
            </a:lvl1pPr>
            <a:lvl2pPr marL="2086836" indent="0">
              <a:buNone/>
              <a:defRPr sz="5700"/>
            </a:lvl2pPr>
            <a:lvl3pPr marL="4173663" indent="0">
              <a:buNone/>
              <a:defRPr sz="4400"/>
            </a:lvl3pPr>
            <a:lvl4pPr marL="6260494" indent="0">
              <a:buNone/>
              <a:defRPr sz="3900"/>
            </a:lvl4pPr>
            <a:lvl5pPr marL="8347330" indent="0">
              <a:buNone/>
              <a:defRPr sz="3900"/>
            </a:lvl5pPr>
            <a:lvl6pPr marL="10434162" indent="0">
              <a:buNone/>
              <a:defRPr sz="3900"/>
            </a:lvl6pPr>
            <a:lvl7pPr marL="12520993" indent="0">
              <a:buNone/>
              <a:defRPr sz="3900"/>
            </a:lvl7pPr>
            <a:lvl8pPr marL="14607824" indent="0">
              <a:buNone/>
              <a:defRPr sz="3900"/>
            </a:lvl8pPr>
            <a:lvl9pPr marL="16694656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528" y="31870938"/>
            <a:ext cx="24264250" cy="3265142"/>
          </a:xfrm>
        </p:spPr>
        <p:txBody>
          <a:bodyPr anchor="ctr" anchorCtr="0"/>
          <a:lstStyle>
            <a:lvl1pPr algn="ctr">
              <a:defRPr sz="92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0275213" cy="4281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255136" y="9"/>
            <a:ext cx="29669709" cy="4160662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10940781"/>
            <a:ext cx="27247692" cy="27302373"/>
          </a:xfrm>
          <a:prstGeom prst="rect">
            <a:avLst/>
          </a:prstGeom>
        </p:spPr>
        <p:txBody>
          <a:bodyPr vert="horz" lIns="417367" tIns="208686" rIns="417367" bIns="2086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08"/>
            <a:ext cx="7064216" cy="2279328"/>
          </a:xfrm>
          <a:prstGeom prst="rect">
            <a:avLst/>
          </a:prstGeom>
        </p:spPr>
        <p:txBody>
          <a:bodyPr vert="horz" lIns="417367" tIns="208686" rIns="417367" bIns="208686" rtlCol="0" anchor="ctr"/>
          <a:lstStyle>
            <a:lvl1pPr algn="l">
              <a:defRPr sz="5700">
                <a:solidFill>
                  <a:schemeClr val="tx2"/>
                </a:solidFill>
              </a:defRPr>
            </a:lvl1pPr>
          </a:lstStyle>
          <a:p>
            <a:fld id="{263A8477-74F7-4393-B9C9-1811452D094B}" type="datetimeFigureOut">
              <a:rPr lang="en-GB" smtClean="0"/>
              <a:pPr/>
              <a:t>15/06/2016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08"/>
            <a:ext cx="9587151" cy="2279328"/>
          </a:xfrm>
          <a:prstGeom prst="rect">
            <a:avLst/>
          </a:prstGeom>
        </p:spPr>
        <p:txBody>
          <a:bodyPr vert="horz" lIns="417367" tIns="208686" rIns="417367" bIns="208686" rtlCol="0" anchor="ctr"/>
          <a:lstStyle>
            <a:lvl1pPr algn="ctr">
              <a:defRPr sz="57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08"/>
            <a:ext cx="7064216" cy="2279328"/>
          </a:xfrm>
          <a:prstGeom prst="rect">
            <a:avLst/>
          </a:prstGeom>
        </p:spPr>
        <p:txBody>
          <a:bodyPr vert="horz" lIns="417367" tIns="208686" rIns="417367" bIns="208686" rtlCol="0" anchor="ctr"/>
          <a:lstStyle>
            <a:lvl1pPr algn="r">
              <a:defRPr sz="5700">
                <a:solidFill>
                  <a:schemeClr val="tx2"/>
                </a:solidFill>
              </a:defRPr>
            </a:lvl1pPr>
          </a:lstStyle>
          <a:p>
            <a:fld id="{B6680C3B-2939-4E57-948E-04480F50AB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08263" y="1736488"/>
            <a:ext cx="28398278" cy="714682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marL="0" algn="ctr" defTabSz="4173663" rtl="0" eaLnBrk="1" latinLnBrk="0" hangingPunct="1"/>
            <a:endParaRPr lang="en-US" sz="83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4530" y="2327632"/>
            <a:ext cx="25115898" cy="604662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367" tIns="208686" rIns="417367" bIns="208686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888" y="2549310"/>
            <a:ext cx="27350569" cy="6488717"/>
          </a:xfrm>
          <a:prstGeom prst="rect">
            <a:avLst/>
          </a:prstGeom>
        </p:spPr>
        <p:txBody>
          <a:bodyPr vert="horz" lIns="417367" tIns="208686" rIns="417367" bIns="20868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173663" rtl="0" eaLnBrk="1" latinLnBrk="0" hangingPunct="1">
        <a:spcBef>
          <a:spcPct val="0"/>
        </a:spcBef>
        <a:buNone/>
        <a:defRPr sz="161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565124" indent="-1043416" algn="l" defTabSz="417366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900" kern="1200">
          <a:solidFill>
            <a:schemeClr val="tx2"/>
          </a:solidFill>
          <a:latin typeface="+mn-lt"/>
          <a:ea typeface="+mn-ea"/>
          <a:cs typeface="+mn-cs"/>
        </a:defRPr>
      </a:lvl1pPr>
      <a:lvl2pPr marL="2921561" indent="-1043416" algn="l" defTabSz="417366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9200" kern="1200">
          <a:solidFill>
            <a:schemeClr val="tx2"/>
          </a:solidFill>
          <a:latin typeface="+mn-lt"/>
          <a:ea typeface="+mn-ea"/>
          <a:cs typeface="+mn-cs"/>
        </a:defRPr>
      </a:lvl2pPr>
      <a:lvl3pPr marL="4173663" indent="-1043416" algn="l" defTabSz="417366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8300" kern="1200">
          <a:solidFill>
            <a:schemeClr val="tx2"/>
          </a:solidFill>
          <a:latin typeface="+mn-lt"/>
          <a:ea typeface="+mn-ea"/>
          <a:cs typeface="+mn-cs"/>
        </a:defRPr>
      </a:lvl3pPr>
      <a:lvl4pPr marL="5843127" indent="-1043416" algn="l" defTabSz="417366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7400" kern="1200">
          <a:solidFill>
            <a:schemeClr val="tx2"/>
          </a:solidFill>
          <a:latin typeface="+mn-lt"/>
          <a:ea typeface="+mn-ea"/>
          <a:cs typeface="+mn-cs"/>
        </a:defRPr>
      </a:lvl4pPr>
      <a:lvl5pPr marL="7095233" indent="-1043416" algn="l" defTabSz="4173663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7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7929963" indent="-834730" algn="l" defTabSz="417366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6500" kern="1200">
          <a:solidFill>
            <a:schemeClr val="tx2"/>
          </a:solidFill>
          <a:latin typeface="+mn-lt"/>
          <a:ea typeface="+mn-ea"/>
          <a:cs typeface="+mn-cs"/>
        </a:defRPr>
      </a:lvl6pPr>
      <a:lvl7pPr marL="9182060" indent="-834730" algn="l" defTabSz="417366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6500" kern="1200">
          <a:solidFill>
            <a:schemeClr val="tx2"/>
          </a:solidFill>
          <a:latin typeface="+mn-lt"/>
          <a:ea typeface="+mn-ea"/>
          <a:cs typeface="+mn-cs"/>
        </a:defRPr>
      </a:lvl7pPr>
      <a:lvl8pPr marL="10016794" indent="-834730" algn="l" defTabSz="417366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6500" kern="1200">
          <a:solidFill>
            <a:schemeClr val="tx2"/>
          </a:solidFill>
          <a:latin typeface="+mn-lt"/>
          <a:ea typeface="+mn-ea"/>
          <a:cs typeface="+mn-cs"/>
        </a:defRPr>
      </a:lvl8pPr>
      <a:lvl9pPr marL="10851524" indent="-834730" algn="l" defTabSz="417366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6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366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86836" algn="l" defTabSz="417366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73663" algn="l" defTabSz="417366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260494" algn="l" defTabSz="417366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347330" algn="l" defTabSz="417366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4162" algn="l" defTabSz="417366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0993" algn="l" defTabSz="417366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7824" algn="l" defTabSz="417366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4656" algn="l" defTabSz="417366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8021" y="1603652"/>
            <a:ext cx="28515167" cy="7344817"/>
          </a:xfrm>
          <a:solidFill>
            <a:schemeClr val="bg1"/>
          </a:solidFill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7400" b="1" cap="none" dirty="0">
                <a:solidFill>
                  <a:srgbClr val="000090"/>
                </a:solidFill>
              </a:rPr>
              <a:t/>
            </a:r>
            <a:br>
              <a:rPr lang="en-GB" sz="7400" b="1" cap="none" dirty="0">
                <a:solidFill>
                  <a:srgbClr val="000090"/>
                </a:solidFill>
              </a:rPr>
            </a:br>
            <a:r>
              <a:rPr lang="en-GB" sz="7400" b="1" cap="none" dirty="0" smtClean="0">
                <a:solidFill>
                  <a:srgbClr val="000090"/>
                </a:solidFill>
              </a:rPr>
              <a:t/>
            </a:r>
            <a:br>
              <a:rPr lang="en-GB" sz="7400" b="1" cap="none" dirty="0" smtClean="0">
                <a:solidFill>
                  <a:srgbClr val="000090"/>
                </a:solidFill>
              </a:rPr>
            </a:br>
            <a:r>
              <a:rPr lang="en-GB" sz="7400" b="1" cap="none" dirty="0">
                <a:solidFill>
                  <a:srgbClr val="000090"/>
                </a:solidFill>
              </a:rPr>
              <a:t/>
            </a:r>
            <a:br>
              <a:rPr lang="en-GB" sz="7400" b="1" cap="none" dirty="0">
                <a:solidFill>
                  <a:srgbClr val="000090"/>
                </a:solidFill>
              </a:rPr>
            </a:br>
            <a:r>
              <a:rPr lang="en-GB" sz="7400" b="1" cap="none" dirty="0" smtClean="0">
                <a:solidFill>
                  <a:srgbClr val="000090"/>
                </a:solidFill>
              </a:rPr>
              <a:t/>
            </a:r>
            <a:br>
              <a:rPr lang="en-GB" sz="7400" b="1" cap="none" dirty="0" smtClean="0">
                <a:solidFill>
                  <a:srgbClr val="000090"/>
                </a:solidFill>
              </a:rPr>
            </a:br>
            <a:r>
              <a:rPr lang="en-GB" sz="7400" b="1" cap="none" dirty="0">
                <a:solidFill>
                  <a:srgbClr val="000090"/>
                </a:solidFill>
              </a:rPr>
              <a:t/>
            </a:r>
            <a:br>
              <a:rPr lang="en-GB" sz="7400" b="1" cap="none" dirty="0">
                <a:solidFill>
                  <a:srgbClr val="000090"/>
                </a:solidFill>
              </a:rPr>
            </a:br>
            <a:r>
              <a:rPr lang="en-GB" sz="7400" b="1" cap="none" dirty="0" smtClean="0">
                <a:solidFill>
                  <a:srgbClr val="000090"/>
                </a:solidFill>
              </a:rPr>
              <a:t/>
            </a:r>
            <a:br>
              <a:rPr lang="en-GB" sz="7400" b="1" cap="none" dirty="0" smtClean="0">
                <a:solidFill>
                  <a:srgbClr val="000090"/>
                </a:solidFill>
              </a:rPr>
            </a:br>
            <a:r>
              <a:rPr lang="en-GB" sz="9600" b="1" dirty="0">
                <a:solidFill>
                  <a:schemeClr val="tx2"/>
                </a:solidFill>
              </a:rPr>
              <a:t>Centre Passes in the UK Netball Super League</a:t>
            </a:r>
            <a:r>
              <a:rPr lang="en-GB" sz="9600" dirty="0">
                <a:solidFill>
                  <a:schemeClr val="tx2"/>
                </a:solidFill>
              </a:rPr>
              <a:t> </a:t>
            </a:r>
            <a:r>
              <a:rPr lang="en-GB" sz="9600" dirty="0"/>
              <a:t/>
            </a:r>
            <a:br>
              <a:rPr lang="en-GB" sz="9600" dirty="0"/>
            </a:br>
            <a:r>
              <a:rPr lang="en-GB" sz="8000" dirty="0">
                <a:solidFill>
                  <a:srgbClr val="0033CC"/>
                </a:solidFill>
              </a:rPr>
              <a:t/>
            </a:r>
            <a:br>
              <a:rPr lang="en-GB" sz="8000" dirty="0">
                <a:solidFill>
                  <a:srgbClr val="0033CC"/>
                </a:solidFill>
              </a:rPr>
            </a:br>
            <a:r>
              <a:rPr lang="en-US" sz="6600" dirty="0"/>
              <a:t/>
            </a:r>
            <a:br>
              <a:rPr lang="en-US" sz="6600" dirty="0"/>
            </a:br>
            <a:r>
              <a:rPr lang="en-GB" sz="7400" b="1" cap="none" dirty="0">
                <a:solidFill>
                  <a:srgbClr val="000090"/>
                </a:solidFill>
                <a:cs typeface="Century Gothic"/>
              </a:rPr>
              <a:t/>
            </a:r>
            <a:br>
              <a:rPr lang="en-GB" sz="7400" b="1" cap="none" dirty="0">
                <a:solidFill>
                  <a:srgbClr val="000090"/>
                </a:solidFill>
                <a:cs typeface="Century Gothic"/>
              </a:rPr>
            </a:br>
            <a:r>
              <a:rPr lang="en-GB" sz="7000" b="1" cap="none" dirty="0">
                <a:solidFill>
                  <a:srgbClr val="000090"/>
                </a:solidFill>
                <a:cs typeface="Century Gothic"/>
              </a:rPr>
              <a:t/>
            </a:r>
            <a:br>
              <a:rPr lang="en-GB" sz="7000" b="1" cap="none" dirty="0">
                <a:solidFill>
                  <a:srgbClr val="000090"/>
                </a:solidFill>
                <a:cs typeface="Century Gothic"/>
              </a:rPr>
            </a:br>
            <a:r>
              <a:rPr lang="en-GB" sz="7000" b="1" cap="none" dirty="0">
                <a:solidFill>
                  <a:srgbClr val="000090"/>
                </a:solidFill>
                <a:cs typeface="Century Gothic"/>
              </a:rPr>
              <a:t>                                                                                          </a:t>
            </a:r>
            <a:br>
              <a:rPr lang="en-GB" sz="7000" b="1" cap="none" dirty="0">
                <a:solidFill>
                  <a:srgbClr val="000090"/>
                </a:solidFill>
                <a:cs typeface="Century Gothic"/>
              </a:rPr>
            </a:br>
            <a:r>
              <a:rPr lang="en-GB" sz="7000" b="1" cap="none" dirty="0">
                <a:solidFill>
                  <a:srgbClr val="000090"/>
                </a:solidFill>
                <a:cs typeface="Century Gothic"/>
              </a:rPr>
              <a:t>                                           </a:t>
            </a:r>
            <a:endParaRPr lang="en-GB" sz="7000" b="1" cap="none" dirty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1205"/>
          <p:cNvSpPr>
            <a:spLocks noGrp="1" noChangeArrowheads="1"/>
          </p:cNvSpPr>
          <p:nvPr>
            <p:ph idx="1"/>
          </p:nvPr>
        </p:nvSpPr>
        <p:spPr>
          <a:xfrm>
            <a:off x="375966" y="9884570"/>
            <a:ext cx="9289031" cy="13279621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90000"/>
              </a:lnSpc>
              <a:spcBef>
                <a:spcPts val="881"/>
              </a:spcBef>
              <a:buNone/>
              <a:defRPr/>
            </a:pPr>
            <a:r>
              <a:rPr lang="en-GB" sz="7100" b="1" dirty="0" smtClean="0">
                <a:solidFill>
                  <a:srgbClr val="002081"/>
                </a:solidFill>
                <a:cs typeface="Century Gothic"/>
              </a:rPr>
              <a:t>INTRODUCTION</a:t>
            </a:r>
            <a:endParaRPr lang="en-US" sz="7100" b="1" dirty="0" smtClean="0">
              <a:solidFill>
                <a:srgbClr val="002081"/>
              </a:solidFill>
            </a:endParaRPr>
          </a:p>
          <a:p>
            <a:pPr marL="254463" indent="0" algn="just">
              <a:lnSpc>
                <a:spcPct val="120000"/>
              </a:lnSpc>
              <a:spcBef>
                <a:spcPts val="1696"/>
              </a:spcBef>
              <a:buNone/>
            </a:pPr>
            <a:r>
              <a:rPr lang="en-GB" sz="4200" dirty="0" smtClean="0"/>
              <a:t>Centre passes in netball are taken following a goal being scored and using the centre pass effectively is crucial for winning a game of netball (Ceccomori, 2003). Teams that can consistently move the ball forwards from a centre pass give the shooters the best chances to set up and score (Woodlands, 2006). </a:t>
            </a:r>
            <a:endParaRPr lang="en-US" sz="4200" dirty="0" smtClean="0"/>
          </a:p>
          <a:p>
            <a:pPr marL="254463" indent="0" algn="just">
              <a:lnSpc>
                <a:spcPct val="120000"/>
              </a:lnSpc>
              <a:spcBef>
                <a:spcPts val="1696"/>
              </a:spcBef>
              <a:buNone/>
            </a:pPr>
            <a:r>
              <a:rPr lang="en-GB" sz="4200" dirty="0" smtClean="0"/>
              <a:t>There </a:t>
            </a:r>
            <a:r>
              <a:rPr lang="en-GB" sz="4200" dirty="0"/>
              <a:t>is a paucity of research in relation to centre passes within netball and no previous studies have investigated the turning movement of players when receiving a centre pass. Therefore, the aim of this study was to analyse the chosen direction of turn when players received a centre pass in netball and the subsequent possession sequence.</a:t>
            </a:r>
          </a:p>
          <a:p>
            <a:pPr marL="254463" indent="0">
              <a:lnSpc>
                <a:spcPct val="120000"/>
              </a:lnSpc>
              <a:spcBef>
                <a:spcPts val="1696"/>
              </a:spcBef>
              <a:buNone/>
            </a:pPr>
            <a:endParaRPr lang="en-GB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8454" y="6716218"/>
            <a:ext cx="20188490" cy="1922996"/>
          </a:xfrm>
          <a:prstGeom prst="rect">
            <a:avLst/>
          </a:prstGeom>
          <a:solidFill>
            <a:schemeClr val="bg1"/>
          </a:solidFill>
        </p:spPr>
        <p:txBody>
          <a:bodyPr wrap="square" lIns="441359" tIns="220679" rIns="441359" bIns="220679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81"/>
                </a:solidFill>
              </a:rPr>
              <a:t>Craig Pulling, David Eldridge and Jane Lomax</a:t>
            </a:r>
          </a:p>
          <a:p>
            <a:pPr algn="ctr"/>
            <a:r>
              <a:rPr lang="en-GB" sz="4800" b="1" dirty="0" smtClean="0">
                <a:solidFill>
                  <a:srgbClr val="002081"/>
                </a:solidFill>
              </a:rPr>
              <a:t>Institute of Sport, </a:t>
            </a:r>
            <a:r>
              <a:rPr lang="en-GB" sz="4800" b="1" dirty="0">
                <a:solidFill>
                  <a:srgbClr val="002081"/>
                </a:solidFill>
              </a:rPr>
              <a:t>University of Chichester, UK</a:t>
            </a:r>
          </a:p>
        </p:txBody>
      </p:sp>
      <p:sp>
        <p:nvSpPr>
          <p:cNvPr id="9" name="Rectangle 1205"/>
          <p:cNvSpPr txBox="1">
            <a:spLocks noChangeArrowheads="1"/>
          </p:cNvSpPr>
          <p:nvPr/>
        </p:nvSpPr>
        <p:spPr>
          <a:xfrm>
            <a:off x="447974" y="32464933"/>
            <a:ext cx="9289032" cy="9103157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41359" tIns="220679" rIns="441359" bIns="220679" rtlCol="0">
            <a:noAutofit/>
          </a:bodyPr>
          <a:lstStyle/>
          <a:p>
            <a:pPr lvl="0" algn="ctr">
              <a:defRPr/>
            </a:pPr>
            <a:r>
              <a:rPr lang="en-GB" sz="6000" b="1" dirty="0" smtClean="0">
                <a:solidFill>
                  <a:srgbClr val="002081"/>
                </a:solidFill>
                <a:cs typeface="Times New Roman"/>
              </a:rPr>
              <a:t>METHOD</a:t>
            </a:r>
            <a:endParaRPr lang="en-GB" sz="6000" b="1" dirty="0">
              <a:solidFill>
                <a:srgbClr val="002081"/>
              </a:solidFill>
              <a:cs typeface="Times New Roman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sz="3600" dirty="0"/>
              <a:t>A total of 500 centre passes were </a:t>
            </a:r>
            <a:r>
              <a:rPr lang="en-US" sz="3600" dirty="0"/>
              <a:t>analysed</a:t>
            </a:r>
            <a:r>
              <a:rPr lang="en-US" sz="3600" dirty="0"/>
              <a:t> from seven games. All the games sampled were taken from broadcast coverage provided by Sky Sports television. </a:t>
            </a:r>
            <a:endParaRPr lang="en-US" sz="3600" i="1" dirty="0">
              <a:solidFill>
                <a:schemeClr val="tx1"/>
              </a:solidFill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sz="3600" dirty="0" smtClean="0"/>
              <a:t>Centre pass variables </a:t>
            </a:r>
            <a:r>
              <a:rPr lang="en-US" sz="3600" dirty="0"/>
              <a:t>that were explored included; the players turning direction when receiving a centre pass, the court areas in which centre passes were </a:t>
            </a:r>
            <a:r>
              <a:rPr lang="en-US" sz="3600" dirty="0" smtClean="0"/>
              <a:t>received (see figure 2), </a:t>
            </a:r>
            <a:r>
              <a:rPr lang="en-US" sz="3600" dirty="0"/>
              <a:t>pass successfulness following a centre pass and the amount of passes following a centre pass that led to a </a:t>
            </a:r>
            <a:r>
              <a:rPr lang="en-US" sz="3600" dirty="0" smtClean="0"/>
              <a:t>shooting opportunity. </a:t>
            </a:r>
          </a:p>
          <a:p>
            <a:pPr algn="just">
              <a:lnSpc>
                <a:spcPct val="90000"/>
              </a:lnSpc>
              <a:defRPr/>
            </a:pP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53030" y="9884570"/>
            <a:ext cx="9865096" cy="8854967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9265" tIns="64633" rIns="129265" bIns="64633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199"/>
              </a:spcBef>
              <a:defRPr/>
            </a:pPr>
            <a:r>
              <a:rPr lang="en-GB" sz="6000" b="1" dirty="0" smtClean="0">
                <a:solidFill>
                  <a:srgbClr val="002081"/>
                </a:solidFill>
                <a:cs typeface="Century Gothic"/>
              </a:rPr>
              <a:t>METHOD</a:t>
            </a:r>
          </a:p>
          <a:p>
            <a:pPr algn="ctr">
              <a:lnSpc>
                <a:spcPct val="90000"/>
              </a:lnSpc>
              <a:spcBef>
                <a:spcPts val="1199"/>
              </a:spcBef>
              <a:defRPr/>
            </a:pPr>
            <a:endParaRPr lang="en-GB" sz="6000" b="1" dirty="0">
              <a:solidFill>
                <a:srgbClr val="0033CC"/>
              </a:solidFill>
              <a:cs typeface="Century Gothic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defRPr/>
            </a:pPr>
            <a:endParaRPr lang="en-GB" sz="6000" b="1" dirty="0" smtClean="0">
              <a:solidFill>
                <a:srgbClr val="0033CC"/>
              </a:solidFill>
              <a:cs typeface="Century Gothic"/>
            </a:endParaRPr>
          </a:p>
          <a:p>
            <a:pPr algn="ctr">
              <a:lnSpc>
                <a:spcPct val="90000"/>
              </a:lnSpc>
              <a:spcBef>
                <a:spcPts val="1199"/>
              </a:spcBef>
              <a:defRPr/>
            </a:pPr>
            <a:endParaRPr lang="en-GB" sz="6000" b="1" dirty="0">
              <a:solidFill>
                <a:srgbClr val="0033CC"/>
              </a:solidFill>
              <a:cs typeface="Century Gothic"/>
            </a:endParaRPr>
          </a:p>
          <a:p>
            <a:pPr algn="ctr">
              <a:lnSpc>
                <a:spcPct val="90000"/>
              </a:lnSpc>
              <a:spcBef>
                <a:spcPts val="1199"/>
              </a:spcBef>
              <a:defRPr/>
            </a:pPr>
            <a:endParaRPr lang="en-GB" sz="6000" b="1" dirty="0" smtClean="0">
              <a:solidFill>
                <a:srgbClr val="0033CC"/>
              </a:solidFill>
              <a:cs typeface="Century Gothic"/>
            </a:endParaRPr>
          </a:p>
          <a:p>
            <a:pPr algn="ctr">
              <a:lnSpc>
                <a:spcPct val="90000"/>
              </a:lnSpc>
              <a:spcBef>
                <a:spcPts val="1199"/>
              </a:spcBef>
              <a:defRPr/>
            </a:pPr>
            <a:endParaRPr lang="en-GB" sz="6000" b="1" dirty="0">
              <a:solidFill>
                <a:srgbClr val="0033CC"/>
              </a:solidFill>
              <a:cs typeface="Century Gothic"/>
            </a:endParaRPr>
          </a:p>
          <a:p>
            <a:pPr algn="ctr">
              <a:lnSpc>
                <a:spcPct val="90000"/>
              </a:lnSpc>
              <a:spcBef>
                <a:spcPts val="1199"/>
              </a:spcBef>
              <a:defRPr/>
            </a:pPr>
            <a:endParaRPr lang="en-GB" sz="6000" b="1" dirty="0" smtClean="0">
              <a:solidFill>
                <a:srgbClr val="0033CC"/>
              </a:solidFill>
              <a:cs typeface="Century Gothic"/>
            </a:endParaRPr>
          </a:p>
          <a:p>
            <a:pPr algn="ctr">
              <a:lnSpc>
                <a:spcPct val="90000"/>
              </a:lnSpc>
              <a:spcBef>
                <a:spcPts val="1199"/>
              </a:spcBef>
              <a:defRPr/>
            </a:pPr>
            <a:endParaRPr lang="en-GB" sz="6000" b="1" dirty="0">
              <a:solidFill>
                <a:srgbClr val="0033CC"/>
              </a:solidFill>
              <a:cs typeface="Century Gothic"/>
            </a:endParaRPr>
          </a:p>
          <a:p>
            <a:pPr algn="ctr">
              <a:lnSpc>
                <a:spcPct val="90000"/>
              </a:lnSpc>
              <a:spcBef>
                <a:spcPts val="1199"/>
              </a:spcBef>
              <a:defRPr/>
            </a:pPr>
            <a:endParaRPr lang="en-GB" sz="6000" b="1" dirty="0">
              <a:solidFill>
                <a:srgbClr val="0033CC"/>
              </a:solidFill>
              <a:cs typeface="Century Gothi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53030" y="31198938"/>
            <a:ext cx="19946216" cy="7147835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9265" tIns="64633" rIns="129265" bIns="64633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002081"/>
                </a:solidFill>
                <a:cs typeface="Century Gothic"/>
              </a:rPr>
              <a:t>CONCLUSIONS</a:t>
            </a:r>
          </a:p>
          <a:p>
            <a:pPr algn="just"/>
            <a:r>
              <a:rPr lang="en-GB" sz="3600" dirty="0" smtClean="0"/>
              <a:t>The players were more </a:t>
            </a:r>
            <a:r>
              <a:rPr lang="en-GB" sz="3600" dirty="0"/>
              <a:t>likely to use a particular turn in certain areas of the court when receiving a centre pass. </a:t>
            </a:r>
            <a:r>
              <a:rPr lang="en-US" sz="3600" dirty="0"/>
              <a:t>T</a:t>
            </a:r>
            <a:r>
              <a:rPr lang="en-US" sz="3600" dirty="0" smtClean="0"/>
              <a:t>his </a:t>
            </a:r>
            <a:r>
              <a:rPr lang="en-US" sz="3600" dirty="0"/>
              <a:t>could be due to the tactics applied by the defensive </a:t>
            </a:r>
            <a:r>
              <a:rPr lang="en-US" sz="3600" dirty="0" smtClean="0"/>
              <a:t>team (</a:t>
            </a:r>
            <a:r>
              <a:rPr lang="en-US" sz="3600" dirty="0"/>
              <a:t>Sheryn</a:t>
            </a:r>
            <a:r>
              <a:rPr lang="en-US" sz="3600" dirty="0"/>
              <a:t> and </a:t>
            </a:r>
            <a:r>
              <a:rPr lang="en-US" sz="3600" dirty="0"/>
              <a:t>Sheryn</a:t>
            </a:r>
            <a:r>
              <a:rPr lang="en-US" sz="3600" dirty="0"/>
              <a:t>, 2012</a:t>
            </a:r>
            <a:r>
              <a:rPr lang="en-US" sz="3600" dirty="0" smtClean="0"/>
              <a:t>) and/or the </a:t>
            </a:r>
            <a:r>
              <a:rPr lang="en-US" sz="3600" dirty="0"/>
              <a:t>handedness of the </a:t>
            </a:r>
            <a:r>
              <a:rPr lang="en-US" sz="3600" dirty="0" smtClean="0"/>
              <a:t>players.</a:t>
            </a:r>
          </a:p>
          <a:p>
            <a:pPr algn="just"/>
            <a:endParaRPr lang="en-US" sz="3600" dirty="0"/>
          </a:p>
          <a:p>
            <a:pPr algn="just"/>
            <a:r>
              <a:rPr lang="en-US" sz="3600" dirty="0" smtClean="0"/>
              <a:t>The </a:t>
            </a:r>
            <a:r>
              <a:rPr lang="en-US" sz="3600" dirty="0"/>
              <a:t>Wilcoxon tests revealed that there was significantly less passes displayed that led to a shot being taken following a turn out compared to a turn </a:t>
            </a:r>
            <a:r>
              <a:rPr lang="en-US" sz="3600" dirty="0" smtClean="0"/>
              <a:t>in and </a:t>
            </a:r>
            <a:r>
              <a:rPr lang="en-US" sz="3600" dirty="0"/>
              <a:t>no </a:t>
            </a:r>
            <a:r>
              <a:rPr lang="en-US" sz="3600" dirty="0" smtClean="0"/>
              <a:t>turn. </a:t>
            </a:r>
            <a:r>
              <a:rPr lang="en-US" sz="3600" dirty="0"/>
              <a:t>T</a:t>
            </a:r>
            <a:r>
              <a:rPr lang="en-US" sz="3600" dirty="0" smtClean="0"/>
              <a:t>his </a:t>
            </a:r>
            <a:r>
              <a:rPr lang="en-US" sz="3600" dirty="0"/>
              <a:t>may suggest that a player who turns out </a:t>
            </a:r>
            <a:r>
              <a:rPr lang="en-US" sz="3600" dirty="0" smtClean="0"/>
              <a:t>may </a:t>
            </a:r>
            <a:r>
              <a:rPr lang="en-US" sz="3600" dirty="0"/>
              <a:t>have a more direct passing option available to them for their </a:t>
            </a:r>
            <a:r>
              <a:rPr lang="en-US" sz="3600" dirty="0" smtClean="0"/>
              <a:t>next pass</a:t>
            </a:r>
            <a:r>
              <a:rPr lang="en-US" sz="3600" dirty="0"/>
              <a:t>. </a:t>
            </a:r>
            <a:r>
              <a:rPr lang="en-US" sz="3600" dirty="0" smtClean="0"/>
              <a:t>It </a:t>
            </a:r>
            <a:r>
              <a:rPr lang="en-US" sz="3600" dirty="0"/>
              <a:t>would be advised to develop an appropriate sequential system to further investigate the possession sequence following a centre pass (O’Donoghue, 2015). </a:t>
            </a:r>
            <a:r>
              <a:rPr lang="en-GB" sz="3600" dirty="0" smtClean="0"/>
              <a:t>Future </a:t>
            </a:r>
            <a:r>
              <a:rPr lang="en-GB" sz="3600" dirty="0"/>
              <a:t>research should explore defensive tactics and the movement of the attacking players from centre passes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80023" y="8732448"/>
            <a:ext cx="72006" cy="1421624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endParaRPr lang="en-US" dirty="0"/>
          </a:p>
        </p:txBody>
      </p:sp>
      <p:pic>
        <p:nvPicPr>
          <p:cNvPr id="25" name="Picture 2" descr="S:\Public\Marketing\Logos\New Logo 2008\Colour Logos\ChiUni_logo_cm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029" y="1843685"/>
            <a:ext cx="7678775" cy="2382385"/>
          </a:xfrm>
          <a:prstGeom prst="rect">
            <a:avLst/>
          </a:prstGeom>
          <a:noFill/>
        </p:spPr>
      </p:pic>
      <p:sp>
        <p:nvSpPr>
          <p:cNvPr id="30" name="Rectangle 1205"/>
          <p:cNvSpPr txBox="1">
            <a:spLocks noChangeArrowheads="1"/>
          </p:cNvSpPr>
          <p:nvPr/>
        </p:nvSpPr>
        <p:spPr>
          <a:xfrm>
            <a:off x="20106158" y="9884570"/>
            <a:ext cx="9865096" cy="21170352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41359" tIns="220679" rIns="441359" bIns="220679" rtlCol="0">
            <a:noAutofit/>
          </a:bodyPr>
          <a:lstStyle/>
          <a:p>
            <a:pPr lvl="0" algn="ctr">
              <a:defRPr/>
            </a:pPr>
            <a:r>
              <a:rPr lang="en-US" sz="6000" b="1" dirty="0" smtClean="0">
                <a:solidFill>
                  <a:srgbClr val="002081"/>
                </a:solidFill>
                <a:cs typeface="Arial" charset="0"/>
              </a:rPr>
              <a:t>RESULTS</a:t>
            </a:r>
          </a:p>
          <a:p>
            <a:pPr lvl="0" algn="ctr">
              <a:defRPr/>
            </a:pPr>
            <a:endParaRPr lang="en-US" sz="6000" b="1" dirty="0">
              <a:solidFill>
                <a:srgbClr val="002081"/>
              </a:solidFill>
              <a:cs typeface="Arial" charset="0"/>
            </a:endParaRPr>
          </a:p>
          <a:p>
            <a:pPr lvl="0" algn="ctr">
              <a:defRPr/>
            </a:pPr>
            <a:endParaRPr lang="en-US" sz="6000" b="1" dirty="0" smtClean="0">
              <a:solidFill>
                <a:srgbClr val="002081"/>
              </a:solidFill>
              <a:cs typeface="Arial" charset="0"/>
            </a:endParaRPr>
          </a:p>
          <a:p>
            <a:pPr lvl="0" algn="ctr">
              <a:defRPr/>
            </a:pPr>
            <a:endParaRPr lang="en-US" sz="6000" b="1" dirty="0">
              <a:solidFill>
                <a:srgbClr val="002081"/>
              </a:solidFill>
              <a:cs typeface="Arial" charset="0"/>
            </a:endParaRPr>
          </a:p>
          <a:p>
            <a:pPr lvl="0" algn="ctr">
              <a:defRPr/>
            </a:pPr>
            <a:endParaRPr lang="en-US" sz="6000" b="1" dirty="0" smtClean="0">
              <a:solidFill>
                <a:srgbClr val="002081"/>
              </a:solidFill>
              <a:cs typeface="Arial" charset="0"/>
            </a:endParaRPr>
          </a:p>
          <a:p>
            <a:pPr lvl="0" algn="ctr">
              <a:defRPr/>
            </a:pPr>
            <a:endParaRPr lang="en-US" sz="6000" b="1" dirty="0">
              <a:solidFill>
                <a:srgbClr val="002081"/>
              </a:solidFill>
              <a:cs typeface="Arial" charset="0"/>
            </a:endParaRPr>
          </a:p>
          <a:p>
            <a:pPr lvl="0" algn="ctr">
              <a:defRPr/>
            </a:pPr>
            <a:endParaRPr lang="en-US" sz="6000" b="1" dirty="0" smtClean="0">
              <a:solidFill>
                <a:srgbClr val="002081"/>
              </a:solidFill>
              <a:cs typeface="Arial" charset="0"/>
            </a:endParaRPr>
          </a:p>
          <a:p>
            <a:pPr lvl="0" algn="ctr">
              <a:defRPr/>
            </a:pPr>
            <a:endParaRPr lang="en-US" sz="6000" b="1" dirty="0">
              <a:solidFill>
                <a:srgbClr val="002081"/>
              </a:solidFill>
              <a:cs typeface="Arial" charset="0"/>
            </a:endParaRPr>
          </a:p>
          <a:p>
            <a:pPr lvl="0" algn="ctr">
              <a:defRPr/>
            </a:pPr>
            <a:endParaRPr lang="en-US" sz="6000" b="1" dirty="0" smtClean="0">
              <a:solidFill>
                <a:srgbClr val="002081"/>
              </a:solidFill>
              <a:cs typeface="Arial" charset="0"/>
            </a:endParaRPr>
          </a:p>
          <a:p>
            <a:pPr lvl="0" algn="ctr">
              <a:defRPr/>
            </a:pPr>
            <a:endParaRPr lang="en-US" sz="6000" b="1" dirty="0">
              <a:solidFill>
                <a:srgbClr val="002081"/>
              </a:solidFill>
              <a:cs typeface="Arial" charset="0"/>
            </a:endParaRPr>
          </a:p>
          <a:p>
            <a:pPr lvl="0" algn="ctr">
              <a:defRPr/>
            </a:pPr>
            <a:endParaRPr lang="en-US" sz="6000" b="1" dirty="0" smtClean="0">
              <a:solidFill>
                <a:srgbClr val="002081"/>
              </a:solidFill>
              <a:cs typeface="Arial" charset="0"/>
            </a:endParaRPr>
          </a:p>
          <a:p>
            <a:pPr lvl="0" algn="ctr">
              <a:defRPr/>
            </a:pPr>
            <a:endParaRPr lang="en-US" sz="6000" b="1" dirty="0">
              <a:solidFill>
                <a:srgbClr val="002081"/>
              </a:solidFill>
              <a:cs typeface="Arial" charset="0"/>
            </a:endParaRPr>
          </a:p>
          <a:p>
            <a:pPr lvl="0" algn="ctr">
              <a:defRPr/>
            </a:pPr>
            <a:endParaRPr lang="en-US" sz="6000" b="1" dirty="0" smtClean="0">
              <a:solidFill>
                <a:srgbClr val="002081"/>
              </a:solidFill>
              <a:cs typeface="Arial" charset="0"/>
            </a:endParaRPr>
          </a:p>
          <a:p>
            <a:pPr lvl="0" algn="ctr">
              <a:defRPr/>
            </a:pPr>
            <a:endParaRPr lang="en-US" sz="6000" b="1" dirty="0">
              <a:solidFill>
                <a:srgbClr val="002081"/>
              </a:solidFill>
              <a:cs typeface="Arial" charset="0"/>
            </a:endParaRPr>
          </a:p>
          <a:p>
            <a:pPr lvl="0" algn="ctr">
              <a:defRPr/>
            </a:pPr>
            <a:endParaRPr lang="en-US" sz="6000" b="1" dirty="0" smtClean="0">
              <a:solidFill>
                <a:srgbClr val="002081"/>
              </a:solidFill>
              <a:cs typeface="Arial" charset="0"/>
            </a:endParaRPr>
          </a:p>
          <a:p>
            <a:pPr lvl="0" algn="ctr">
              <a:defRPr/>
            </a:pPr>
            <a:endParaRPr lang="en-US" sz="6000" b="1" dirty="0">
              <a:solidFill>
                <a:srgbClr val="002081"/>
              </a:solidFill>
              <a:cs typeface="Arial" charset="0"/>
            </a:endParaRPr>
          </a:p>
          <a:p>
            <a:pPr lvl="0" algn="ctr">
              <a:defRPr/>
            </a:pPr>
            <a:endParaRPr lang="en-US" sz="6000" b="1" dirty="0" smtClean="0">
              <a:solidFill>
                <a:srgbClr val="002081"/>
              </a:solidFill>
              <a:cs typeface="Arial" charset="0"/>
            </a:endParaRPr>
          </a:p>
          <a:p>
            <a:pPr algn="just">
              <a:defRPr/>
            </a:pPr>
            <a:endParaRPr lang="en-US" sz="6000" b="1" dirty="0">
              <a:solidFill>
                <a:srgbClr val="002081"/>
              </a:solidFill>
              <a:cs typeface="Arial" charset="0"/>
            </a:endParaRPr>
          </a:p>
          <a:p>
            <a:pPr algn="just">
              <a:defRPr/>
            </a:pPr>
            <a:r>
              <a:rPr lang="en-US" sz="3200" dirty="0" smtClean="0"/>
              <a:t>There </a:t>
            </a:r>
            <a:r>
              <a:rPr lang="en-US" sz="3200" dirty="0"/>
              <a:t>was a significant difference in the frequency of passes that led to a shot being taken for the different turns (ᵡ²</a:t>
            </a:r>
            <a:r>
              <a:rPr lang="en-US" sz="3200" baseline="-25000" dirty="0"/>
              <a:t>2</a:t>
            </a:r>
            <a:r>
              <a:rPr lang="en-US" sz="3200" dirty="0"/>
              <a:t> = 17.273, </a:t>
            </a:r>
            <a:r>
              <a:rPr lang="en-US" sz="3200" i="1" dirty="0"/>
              <a:t>p</a:t>
            </a:r>
            <a:r>
              <a:rPr lang="en-US" sz="3200" dirty="0"/>
              <a:t> = 0.001). The Wilcoxon tests revealed that there were significantly less passes displayed that led to a shot being taken following a turn out compared to a turn in (</a:t>
            </a:r>
            <a:r>
              <a:rPr lang="en-US" sz="3200" i="1" dirty="0"/>
              <a:t>T</a:t>
            </a:r>
            <a:r>
              <a:rPr lang="en-US" sz="3200" dirty="0"/>
              <a:t> = 7, </a:t>
            </a:r>
            <a:r>
              <a:rPr lang="en-US" sz="3200" i="1" dirty="0"/>
              <a:t>p</a:t>
            </a:r>
            <a:r>
              <a:rPr lang="en-US" sz="3200" dirty="0"/>
              <a:t> = 0.016, </a:t>
            </a:r>
            <a:r>
              <a:rPr lang="en-US" sz="3200" i="1" dirty="0"/>
              <a:t>r</a:t>
            </a:r>
            <a:r>
              <a:rPr lang="en-US" sz="3200" dirty="0"/>
              <a:t> = -0.65) and a no turn (</a:t>
            </a:r>
            <a:r>
              <a:rPr lang="en-US" sz="3200" i="1" dirty="0"/>
              <a:t>T</a:t>
            </a:r>
            <a:r>
              <a:rPr lang="en-US" sz="3200" dirty="0"/>
              <a:t> = 0, </a:t>
            </a:r>
            <a:r>
              <a:rPr lang="en-US" sz="3200" i="1" dirty="0"/>
              <a:t>p</a:t>
            </a:r>
            <a:r>
              <a:rPr lang="en-US" sz="3200" dirty="0"/>
              <a:t> = 0.001, </a:t>
            </a:r>
            <a:r>
              <a:rPr lang="en-US" sz="3200" i="1" dirty="0"/>
              <a:t>r</a:t>
            </a:r>
            <a:r>
              <a:rPr lang="en-US" sz="3200" dirty="0"/>
              <a:t> = -0.85).</a:t>
            </a:r>
            <a:endParaRPr lang="en-GB" sz="3200" dirty="0"/>
          </a:p>
          <a:p>
            <a:pPr lvl="0">
              <a:defRPr/>
            </a:pPr>
            <a:endParaRPr lang="en-US" sz="6000" b="1" dirty="0" smtClean="0">
              <a:solidFill>
                <a:srgbClr val="002081"/>
              </a:solidFill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en-GB" sz="2400" dirty="0">
              <a:cs typeface="Arial" charset="0"/>
            </a:endParaRPr>
          </a:p>
        </p:txBody>
      </p:sp>
      <p:pic>
        <p:nvPicPr>
          <p:cNvPr id="12" name="Picture 11" descr="Screen Shot 2016-04-26 at 10.51.1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t="22686" r="17852" b="7644"/>
          <a:stretch/>
        </p:blipFill>
        <p:spPr>
          <a:xfrm>
            <a:off x="10025038" y="10820674"/>
            <a:ext cx="9649072" cy="6984776"/>
          </a:xfrm>
          <a:prstGeom prst="rect">
            <a:avLst/>
          </a:prstGeom>
        </p:spPr>
      </p:pic>
      <p:sp>
        <p:nvSpPr>
          <p:cNvPr id="20" name="Rectangle 1205"/>
          <p:cNvSpPr txBox="1">
            <a:spLocks noChangeArrowheads="1"/>
          </p:cNvSpPr>
          <p:nvPr/>
        </p:nvSpPr>
        <p:spPr>
          <a:xfrm>
            <a:off x="447974" y="23494082"/>
            <a:ext cx="9217024" cy="8640960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41359" tIns="220679" rIns="441359" bIns="220679" rtlCol="0">
            <a:noAutofit/>
          </a:bodyPr>
          <a:lstStyle/>
          <a:p>
            <a:pPr algn="just">
              <a:lnSpc>
                <a:spcPct val="90000"/>
              </a:lnSpc>
              <a:defRPr/>
            </a:pP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en-GB" sz="2400" dirty="0"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66198" y="11108706"/>
            <a:ext cx="87849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Table 1. Centre passes and received areas.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0169054" y="17949466"/>
            <a:ext cx="87849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Figure 2. Centre pass areas.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20322182" y="18577815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Table 2.</a:t>
            </a:r>
            <a:r>
              <a:rPr lang="en-US" sz="3200" dirty="0"/>
              <a:t> Centre passes, subsequent passes and shooting opportunities</a:t>
            </a:r>
            <a:r>
              <a:rPr lang="en-GB" sz="3200" dirty="0"/>
              <a:t> 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2" name="Rectangle 1205"/>
          <p:cNvSpPr txBox="1">
            <a:spLocks noChangeArrowheads="1"/>
          </p:cNvSpPr>
          <p:nvPr/>
        </p:nvSpPr>
        <p:spPr>
          <a:xfrm>
            <a:off x="9953030" y="19245610"/>
            <a:ext cx="9721080" cy="11665296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41359" tIns="220679" rIns="441359" bIns="220679" rtlCol="0">
            <a:noAutofit/>
          </a:bodyPr>
          <a:lstStyle/>
          <a:p>
            <a:pPr lvl="0" algn="ctr">
              <a:defRPr/>
            </a:pPr>
            <a:r>
              <a:rPr lang="en-GB" sz="6000" b="1" dirty="0" smtClean="0">
                <a:solidFill>
                  <a:srgbClr val="002081"/>
                </a:solidFill>
                <a:cs typeface="Times New Roman"/>
              </a:rPr>
              <a:t>DATA ANALYSIS</a:t>
            </a:r>
          </a:p>
          <a:p>
            <a:pPr algn="just"/>
            <a:endParaRPr lang="en-US" sz="3600" dirty="0" smtClean="0"/>
          </a:p>
          <a:p>
            <a:pPr algn="just"/>
            <a:r>
              <a:rPr lang="en-US" sz="4000" dirty="0" smtClean="0"/>
              <a:t>The </a:t>
            </a:r>
            <a:r>
              <a:rPr lang="en-US" sz="4000" dirty="0"/>
              <a:t>data are presented as absolute frequencies and some results are supported by percentage occurrence (stated in brackets). </a:t>
            </a:r>
            <a:endParaRPr lang="en-US" sz="4000" dirty="0" smtClean="0"/>
          </a:p>
          <a:p>
            <a:pPr algn="just"/>
            <a:endParaRPr lang="en-US" sz="4000" dirty="0"/>
          </a:p>
          <a:p>
            <a:pPr algn="just"/>
            <a:r>
              <a:rPr lang="en-US" sz="4000" dirty="0"/>
              <a:t>A Friedman’s ANOVA was used to explore the </a:t>
            </a:r>
            <a:r>
              <a:rPr lang="en-US" sz="4000" dirty="0" smtClean="0"/>
              <a:t>differences between </a:t>
            </a:r>
            <a:r>
              <a:rPr lang="en-US" sz="4000" dirty="0"/>
              <a:t>the types of turn displayed and the frequency of passes that led to a shot being taken. If a significant finding was evident, post hoc comparisons were completed using Wilcoxon signed-rank tests. A Bonferroni correction was applied and therefore the alpha level was set at 0.0167.</a:t>
            </a:r>
            <a:endParaRPr lang="en-GB" sz="4000" dirty="0"/>
          </a:p>
          <a:p>
            <a:pPr algn="just"/>
            <a:endParaRPr lang="en-US" sz="3600" dirty="0"/>
          </a:p>
          <a:p>
            <a:r>
              <a:rPr lang="en-GB" sz="3600" dirty="0"/>
              <a:t> </a:t>
            </a:r>
          </a:p>
          <a:p>
            <a:pPr algn="just">
              <a:lnSpc>
                <a:spcPct val="90000"/>
              </a:lnSpc>
              <a:defRPr/>
            </a:pP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53030" y="38615762"/>
            <a:ext cx="19946216" cy="2777407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9265" tIns="64633" rIns="129265" bIns="64633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002081"/>
                </a:solidFill>
                <a:cs typeface="Century Gothic"/>
              </a:rPr>
              <a:t>REFERENCES</a:t>
            </a:r>
          </a:p>
          <a:p>
            <a:pPr algn="just"/>
            <a:r>
              <a:rPr lang="en-GB" sz="2800" dirty="0"/>
              <a:t>Ceccomori, M. (2003), </a:t>
            </a:r>
            <a:r>
              <a:rPr lang="en-GB" sz="2800" b="1" dirty="0"/>
              <a:t>Set Plays: Organising and Coaching Dead Ball Situations</a:t>
            </a:r>
            <a:r>
              <a:rPr lang="en-GB" sz="2800" dirty="0"/>
              <a:t>. PA, USA: Reedswain </a:t>
            </a:r>
            <a:r>
              <a:rPr lang="en-GB" sz="2800" dirty="0" smtClean="0"/>
              <a:t>Publishing.</a:t>
            </a:r>
          </a:p>
          <a:p>
            <a:pPr algn="just"/>
            <a:r>
              <a:rPr lang="en-GB" sz="2800" dirty="0"/>
              <a:t>O’Donoghue, P. (2015), </a:t>
            </a:r>
            <a:r>
              <a:rPr lang="en-GB" sz="2800" b="1" dirty="0"/>
              <a:t>An introduction to performance analysis of sport.</a:t>
            </a:r>
            <a:r>
              <a:rPr lang="en-GB" sz="2800" dirty="0"/>
              <a:t> Abingdon, U.K: Routledge</a:t>
            </a:r>
            <a:r>
              <a:rPr lang="en-GB" sz="2800" dirty="0" smtClean="0"/>
              <a:t>.</a:t>
            </a:r>
          </a:p>
          <a:p>
            <a:pPr algn="just"/>
            <a:r>
              <a:rPr lang="en-GB" sz="2800" dirty="0"/>
              <a:t>Sheryn, A., </a:t>
            </a:r>
            <a:r>
              <a:rPr lang="en-GB" sz="2800"/>
              <a:t>and </a:t>
            </a:r>
            <a:r>
              <a:rPr lang="en-GB" sz="2800" smtClean="0"/>
              <a:t>Sheryn</a:t>
            </a:r>
            <a:r>
              <a:rPr lang="en-GB" sz="2800" dirty="0"/>
              <a:t>, C. (2012), </a:t>
            </a:r>
            <a:r>
              <a:rPr lang="en-GB" sz="2800" b="1" dirty="0"/>
              <a:t>101 Youth netball drills age 12-16</a:t>
            </a:r>
            <a:r>
              <a:rPr lang="en-GB" sz="2800" dirty="0"/>
              <a:t>. London: Bloomsbury Publishing Plc.</a:t>
            </a:r>
          </a:p>
          <a:p>
            <a:pPr algn="just"/>
            <a:r>
              <a:rPr lang="en-GB" sz="2800" dirty="0"/>
              <a:t>Woodlands, J. (2006), </a:t>
            </a:r>
            <a:r>
              <a:rPr lang="en-GB" sz="2800" b="1" dirty="0"/>
              <a:t>The Netball Handbook</a:t>
            </a:r>
            <a:r>
              <a:rPr lang="en-GB" sz="2800" dirty="0"/>
              <a:t>. Champaign, Illinois: Human Kinetics.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0002" y="31302594"/>
            <a:ext cx="87849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Figure 1. Centre pass.</a:t>
            </a:r>
            <a:endParaRPr lang="en-US" sz="32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989233"/>
              </p:ext>
            </p:extLst>
          </p:nvPr>
        </p:nvGraphicFramePr>
        <p:xfrm>
          <a:off x="20250174" y="11937100"/>
          <a:ext cx="9649073" cy="6228389"/>
        </p:xfrm>
        <a:graphic>
          <a:graphicData uri="http://schemas.openxmlformats.org/drawingml/2006/table">
            <a:tbl>
              <a:tblPr firstRow="1" firstCol="1" bandRow="1"/>
              <a:tblGrid>
                <a:gridCol w="1417731"/>
                <a:gridCol w="1307580"/>
                <a:gridCol w="1435492"/>
                <a:gridCol w="1372599"/>
                <a:gridCol w="1595390"/>
                <a:gridCol w="1296144"/>
                <a:gridCol w="1224137"/>
              </a:tblGrid>
              <a:tr h="144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turn</a:t>
                      </a:r>
                      <a:endParaRPr lang="en-GB" sz="3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Def’ </a:t>
                      </a:r>
                      <a:r>
                        <a:rPr lang="en-US" sz="3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half</a:t>
                      </a:r>
                      <a:endParaRPr lang="en-GB" sz="3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Wide right</a:t>
                      </a:r>
                      <a:endParaRPr lang="en-GB" sz="3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Inner right</a:t>
                      </a:r>
                      <a:endParaRPr lang="en-GB" sz="3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Centre</a:t>
                      </a:r>
                      <a:endParaRPr lang="en-GB" sz="3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Inner left</a:t>
                      </a:r>
                      <a:endParaRPr lang="en-GB" sz="3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Wide left</a:t>
                      </a:r>
                      <a:endParaRPr lang="en-GB" sz="3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 in</a:t>
                      </a:r>
                      <a:endParaRPr lang="en-GB" sz="3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endParaRPr lang="en-US" sz="3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</a:t>
                      </a:r>
                      <a:r>
                        <a:rPr lang="en-US" sz="3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(37.0)</a:t>
                      </a:r>
                      <a:endParaRPr lang="en-GB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(36.0)</a:t>
                      </a:r>
                      <a:endParaRPr lang="en-GB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(61.3)</a:t>
                      </a:r>
                      <a:endParaRPr lang="en-GB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 (47.6)</a:t>
                      </a:r>
                      <a:endParaRPr lang="en-GB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 (62.1)</a:t>
                      </a:r>
                      <a:endParaRPr lang="en-GB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6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 out</a:t>
                      </a:r>
                      <a:endParaRPr lang="en-GB" sz="3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endParaRPr lang="en-US" sz="3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  <a:r>
                        <a:rPr lang="en-US" sz="3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(40.0)</a:t>
                      </a:r>
                      <a:endParaRPr lang="en-GB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(38.2)</a:t>
                      </a:r>
                      <a:endParaRPr lang="en-GB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(22.7)</a:t>
                      </a:r>
                      <a:endParaRPr lang="en-GB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(34.1)</a:t>
                      </a:r>
                      <a:endParaRPr lang="en-GB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(27.4)</a:t>
                      </a:r>
                      <a:endParaRPr lang="en-GB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3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turn</a:t>
                      </a:r>
                      <a:endParaRPr lang="en-GB" sz="3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(86.8)</a:t>
                      </a:r>
                      <a:endParaRPr lang="en-GB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(23.0)</a:t>
                      </a:r>
                      <a:endParaRPr lang="en-GB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(25.8)</a:t>
                      </a:r>
                      <a:endParaRPr lang="en-GB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(16.0)</a:t>
                      </a:r>
                      <a:endParaRPr lang="en-GB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(18.3)</a:t>
                      </a:r>
                      <a:endParaRPr lang="en-GB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(10.5)</a:t>
                      </a:r>
                      <a:endParaRPr lang="en-GB" sz="3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430898"/>
              </p:ext>
            </p:extLst>
          </p:nvPr>
        </p:nvGraphicFramePr>
        <p:xfrm>
          <a:off x="20322182" y="19799049"/>
          <a:ext cx="9577063" cy="6379464"/>
        </p:xfrm>
        <a:graphic>
          <a:graphicData uri="http://schemas.openxmlformats.org/drawingml/2006/table">
            <a:tbl>
              <a:tblPr firstRow="1" firstCol="1" bandRow="1"/>
              <a:tblGrid>
                <a:gridCol w="2067823"/>
                <a:gridCol w="2253302"/>
                <a:gridCol w="2400625"/>
                <a:gridCol w="285531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Turn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Centre passes that led to a shot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passes from initial receiver to shot taken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number of passes following a centre pass to a shot being taken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 in successful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680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4.28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 out successful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turn successful 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448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4.53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775" t="29700" r="21257" b="21301"/>
          <a:stretch/>
        </p:blipFill>
        <p:spPr>
          <a:xfrm>
            <a:off x="591990" y="23681062"/>
            <a:ext cx="8892988" cy="751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</TotalTime>
  <Words>803</Words>
  <Application>Microsoft Office PowerPoint</Application>
  <PresentationFormat>Custom</PresentationFormat>
  <Paragraphs>103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Book Antiqua</vt:lpstr>
      <vt:lpstr>Calibri</vt:lpstr>
      <vt:lpstr>Century Gothic</vt:lpstr>
      <vt:lpstr>Times New Roman</vt:lpstr>
      <vt:lpstr>Apothecary</vt:lpstr>
      <vt:lpstr>      Centre Passes in the UK Netball Super League                                                                                                                                            </vt:lpstr>
    </vt:vector>
  </TitlesOfParts>
  <Company>University of Chichester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CHodgson</dc:creator>
  <cp:lastModifiedBy>Craig Pulling</cp:lastModifiedBy>
  <cp:revision>194</cp:revision>
  <cp:lastPrinted>2011-09-02T08:46:47Z</cp:lastPrinted>
  <dcterms:created xsi:type="dcterms:W3CDTF">2011-04-01T10:44:52Z</dcterms:created>
  <dcterms:modified xsi:type="dcterms:W3CDTF">2016-06-15T08:09:54Z</dcterms:modified>
</cp:coreProperties>
</file>